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1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olo Test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30" name="Corpo livello uno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9" name="Corpo livello uno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Test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8" name="Corpo livello uno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Corpo livello uno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Rectangle 9"/>
          <p:cNvSpPr/>
          <p:nvPr/>
        </p:nvSpPr>
        <p:spPr>
          <a:xfrm rot="10800000">
            <a:off x="-11724" y="-1"/>
            <a:ext cx="1222595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597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Rectangle 11"/>
          <p:cNvSpPr/>
          <p:nvPr/>
        </p:nvSpPr>
        <p:spPr>
          <a:xfrm flipH="1" rot="10800000">
            <a:off x="441959" y="-4"/>
            <a:ext cx="11772270" cy="6868075"/>
          </a:xfrm>
          <a:prstGeom prst="rect">
            <a:avLst/>
          </a:prstGeom>
          <a:gradFill>
            <a:gsLst>
              <a:gs pos="21000">
                <a:srgbClr val="203864">
                  <a:alpha val="83000"/>
                </a:srgbClr>
              </a:gs>
              <a:gs pos="100000">
                <a:schemeClr val="accent1">
                  <a:alpha val="0"/>
                </a:scheme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Rectangle 13"/>
          <p:cNvSpPr/>
          <p:nvPr/>
        </p:nvSpPr>
        <p:spPr>
          <a:xfrm rot="10800000">
            <a:off x="-15200" y="0"/>
            <a:ext cx="3623375" cy="6868072"/>
          </a:xfrm>
          <a:prstGeom prst="rect">
            <a:avLst/>
          </a:prstGeom>
          <a:gradFill>
            <a:gsLst>
              <a:gs pos="0">
                <a:srgbClr val="2F5597">
                  <a:alpha val="0"/>
                </a:srgbClr>
              </a:gs>
              <a:gs pos="99000">
                <a:srgbClr val="000000">
                  <a:alpha val="41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15"/>
          <p:cNvSpPr/>
          <p:nvPr/>
        </p:nvSpPr>
        <p:spPr>
          <a:xfrm flipH="1">
            <a:off x="-15875" y="-4"/>
            <a:ext cx="12233582" cy="6868078"/>
          </a:xfrm>
          <a:prstGeom prst="rect">
            <a:avLst/>
          </a:prstGeom>
          <a:gradFill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73000"/>
                </a:srgbClr>
              </a:gs>
            </a:gsLst>
            <a:lin ang="17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Rectangle 17"/>
          <p:cNvSpPr/>
          <p:nvPr/>
        </p:nvSpPr>
        <p:spPr>
          <a:xfrm flipH="1" rot="5400000">
            <a:off x="4484334" y="-861825"/>
            <a:ext cx="6861931" cy="8597860"/>
          </a:xfrm>
          <a:prstGeom prst="rect">
            <a:avLst/>
          </a:prstGeom>
          <a:gradFill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27000"/>
                </a:srgbClr>
              </a:gs>
            </a:gsLst>
            <a:lin ang="13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Oval 19"/>
          <p:cNvSpPr/>
          <p:nvPr/>
        </p:nvSpPr>
        <p:spPr>
          <a:xfrm rot="5993192">
            <a:off x="1186971" y="1089049"/>
            <a:ext cx="4967535" cy="4988391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rgbClr val="8FAADC">
                  <a:alpha val="0"/>
                </a:srgbClr>
              </a:gs>
            </a:gsLst>
            <a:lin ang="14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Title 1"/>
          <p:cNvSpPr txBox="1"/>
          <p:nvPr>
            <p:ph type="ctrTitle"/>
          </p:nvPr>
        </p:nvSpPr>
        <p:spPr>
          <a:xfrm>
            <a:off x="4162566" y="818983"/>
            <a:ext cx="6714699" cy="3178691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MHW1</a:t>
            </a:r>
          </a:p>
        </p:txBody>
      </p:sp>
      <p:sp>
        <p:nvSpPr>
          <p:cNvPr id="102" name="Rectangle 21"/>
          <p:cNvSpPr/>
          <p:nvPr/>
        </p:nvSpPr>
        <p:spPr>
          <a:xfrm flipH="1">
            <a:off x="-3" y="4490110"/>
            <a:ext cx="12217711" cy="2377963"/>
          </a:xfrm>
          <a:prstGeom prst="rect">
            <a:avLst/>
          </a:prstGeom>
          <a:gradFill>
            <a:gsLst>
              <a:gs pos="0">
                <a:srgbClr val="2F5597">
                  <a:alpha val="50000"/>
                </a:srgbClr>
              </a:gs>
              <a:gs pos="99000">
                <a:srgbClr val="000000">
                  <a:alpha val="34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ubtitle 2"/>
          <p:cNvSpPr txBox="1"/>
          <p:nvPr>
            <p:ph type="subTitle" sz="quarter" idx="1"/>
          </p:nvPr>
        </p:nvSpPr>
        <p:spPr>
          <a:xfrm>
            <a:off x="4285396" y="4960961"/>
            <a:ext cx="7055895" cy="1078055"/>
          </a:xfrm>
          <a:prstGeom prst="rect">
            <a:avLst/>
          </a:prstGeom>
        </p:spPr>
        <p:txBody>
          <a:bodyPr/>
          <a:lstStyle/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Daniele Leanza </a:t>
            </a:r>
          </a:p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1000001828</a:t>
            </a:r>
          </a:p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27/03/2022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7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Class="entr" nodeType="afterEffect" presetID="10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7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7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3" grpId="1"/>
      <p:bldP build="whole" bldLvl="1" animBg="1" rev="0" advAuto="0" spid="10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Descrizione del progetto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810259" y="649479"/>
            <a:ext cx="6555348" cy="5546049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Il sito elenca quelle che sono le 8 meraviglie del mondo</a:t>
            </a:r>
          </a:p>
          <a:p>
            <a:pPr lvl="1"/>
            <a:r>
              <a:t>è una pagina statica, ci limiteremo a far rispondere in maniera diversa lo stile in base alle dimensioni dello schermo, così da avere versione Desktop e Mobile.</a:t>
            </a:r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6" name="mhw1" descr="mhw1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24800" y="0"/>
            <a:ext cx="3627252" cy="6858000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sp>
        <p:nvSpPr>
          <p:cNvPr id="117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Layout complessivo HTML+CSS</a:t>
            </a:r>
          </a:p>
        </p:txBody>
      </p:sp>
      <p:pic>
        <p:nvPicPr>
          <p:cNvPr id="12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6881" y="953565"/>
            <a:ext cx="1982085" cy="4288414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pic>
        <p:nvPicPr>
          <p:cNvPr id="124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2112" y="947511"/>
            <a:ext cx="1985260" cy="430052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Mobile: larghezza sotto il valore di 500px"/>
          <p:cNvSpPr txBox="1"/>
          <p:nvPr/>
        </p:nvSpPr>
        <p:spPr>
          <a:xfrm>
            <a:off x="7902834" y="514200"/>
            <a:ext cx="429741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Mobile: larghezza sotto il valore di 500px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Rectangle 9"/>
          <p:cNvSpPr/>
          <p:nvPr/>
        </p:nvSpPr>
        <p:spPr>
          <a:xfrm>
            <a:off x="105933" y="-86673"/>
            <a:ext cx="1218895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/>
          <p:nvPr>
            <p:ph type="title"/>
          </p:nvPr>
        </p:nvSpPr>
        <p:spPr>
          <a:xfrm>
            <a:off x="418233" y="471291"/>
            <a:ext cx="3201367" cy="3387498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Header</a:t>
            </a:r>
          </a:p>
        </p:txBody>
      </p:sp>
      <p:pic>
        <p:nvPicPr>
          <p:cNvPr id="13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44" y="-313436"/>
            <a:ext cx="8583043" cy="276334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ESKTOP"/>
          <p:cNvSpPr txBox="1"/>
          <p:nvPr/>
        </p:nvSpPr>
        <p:spPr>
          <a:xfrm>
            <a:off x="265016" y="103233"/>
            <a:ext cx="11924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DESKTOP</a:t>
            </a:r>
          </a:p>
        </p:txBody>
      </p:sp>
      <p:pic>
        <p:nvPicPr>
          <p:cNvPr id="13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05" y="3893758"/>
            <a:ext cx="3610502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5364" y="204799"/>
            <a:ext cx="3770599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6510" y="3893758"/>
            <a:ext cx="2626312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2126" y="2727836"/>
            <a:ext cx="2277681" cy="17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23752" y="2821694"/>
            <a:ext cx="2127271" cy="1597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08791" y="4906666"/>
            <a:ext cx="2277681" cy="1400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Rectangle 9"/>
          <p:cNvSpPr/>
          <p:nvPr/>
        </p:nvSpPr>
        <p:spPr>
          <a:xfrm>
            <a:off x="1523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Menù navigazione</a:t>
            </a:r>
          </a:p>
        </p:txBody>
      </p:sp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990" y="45829"/>
            <a:ext cx="7566133" cy="534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DESKTOP"/>
          <p:cNvSpPr txBox="1"/>
          <p:nvPr/>
        </p:nvSpPr>
        <p:spPr>
          <a:xfrm>
            <a:off x="110931" y="146442"/>
            <a:ext cx="95235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DESKTOP</a:t>
            </a:r>
          </a:p>
        </p:txBody>
      </p:sp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701" y="4520779"/>
            <a:ext cx="1262865" cy="2172452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sp>
        <p:nvSpPr>
          <p:cNvPr id="155" name="MOBILE"/>
          <p:cNvSpPr txBox="1"/>
          <p:nvPr/>
        </p:nvSpPr>
        <p:spPr>
          <a:xfrm>
            <a:off x="324604" y="4501157"/>
            <a:ext cx="84061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MOBILE</a:t>
            </a:r>
          </a:p>
        </p:txBody>
      </p:sp>
      <p:pic>
        <p:nvPicPr>
          <p:cNvPr id="156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979" y="649747"/>
            <a:ext cx="3007729" cy="1979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8050" y="680051"/>
            <a:ext cx="2520129" cy="138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1129" y="680051"/>
            <a:ext cx="3201367" cy="3033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a classe .onTop è quella classeche vado a manipolare con la media query.…"/>
          <p:cNvSpPr txBox="1"/>
          <p:nvPr/>
        </p:nvSpPr>
        <p:spPr>
          <a:xfrm>
            <a:off x="4098789" y="2207818"/>
            <a:ext cx="3201367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classe .onTop è quella classeche vado a manipolare con la media query.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appplicando le sottostanti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modifiche:</a:t>
            </a:r>
          </a:p>
        </p:txBody>
      </p:sp>
      <p:pic>
        <p:nvPicPr>
          <p:cNvPr id="160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10526" y="4082871"/>
            <a:ext cx="2824439" cy="2656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a"/>
          <p:cNvSpPr/>
          <p:nvPr/>
        </p:nvSpPr>
        <p:spPr>
          <a:xfrm>
            <a:off x="4964009" y="3703738"/>
            <a:ext cx="1" cy="534314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Linea"/>
          <p:cNvSpPr/>
          <p:nvPr/>
        </p:nvSpPr>
        <p:spPr>
          <a:xfrm>
            <a:off x="5801183" y="4409187"/>
            <a:ext cx="1538730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passando da fixed a static faccio sì che la nav…"/>
          <p:cNvSpPr txBox="1"/>
          <p:nvPr/>
        </p:nvSpPr>
        <p:spPr>
          <a:xfrm>
            <a:off x="7351556" y="4242643"/>
            <a:ext cx="4824920" cy="890413"/>
          </a:xfrm>
          <a:prstGeom prst="rect">
            <a:avLst/>
          </a:prstGeom>
          <a:ln w="6350">
            <a:solidFill>
              <a:srgbClr val="A7A7A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passando da fixed a static faccio sì che la nav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avente classe onTop mi si vada a posizionare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sotto l’header.</a:t>
            </a:r>
          </a:p>
        </p:txBody>
      </p:sp>
      <p:sp>
        <p:nvSpPr>
          <p:cNvPr id="164" name="la nav è posta con posizione fissa, così da poter raggiungere ogni sezione del sito senza usare la…"/>
          <p:cNvSpPr txBox="1"/>
          <p:nvPr/>
        </p:nvSpPr>
        <p:spPr>
          <a:xfrm>
            <a:off x="7349866" y="5199703"/>
            <a:ext cx="4620386" cy="115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nav è posta con posizione fissa, così da poter raggiungere ogni sezione del sito senza usare la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rotella del mouse.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Sezione contenuti</a:t>
            </a:r>
          </a:p>
        </p:txBody>
      </p:sp>
      <p:pic>
        <p:nvPicPr>
          <p:cNvPr id="174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0992" y="299835"/>
            <a:ext cx="3396372" cy="275599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ezione"/>
          <p:cNvSpPr txBox="1"/>
          <p:nvPr/>
        </p:nvSpPr>
        <p:spPr>
          <a:xfrm>
            <a:off x="8537471" y="3792"/>
            <a:ext cx="93024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Sezione</a:t>
            </a:r>
          </a:p>
        </p:txBody>
      </p:sp>
      <p:sp>
        <p:nvSpPr>
          <p:cNvPr id="176" name="vi è un article che ha le…"/>
          <p:cNvSpPr txBox="1"/>
          <p:nvPr/>
        </p:nvSpPr>
        <p:spPr>
          <a:xfrm>
            <a:off x="4088258" y="17335"/>
            <a:ext cx="264553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vi è un article che ha le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seguenti specifiche CSS:</a:t>
            </a:r>
          </a:p>
        </p:txBody>
      </p:sp>
      <p:sp>
        <p:nvSpPr>
          <p:cNvPr id="177" name="Linea"/>
          <p:cNvSpPr/>
          <p:nvPr/>
        </p:nvSpPr>
        <p:spPr>
          <a:xfrm flipV="1">
            <a:off x="8157492" y="-34686"/>
            <a:ext cx="1" cy="230390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8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8138" y="659858"/>
            <a:ext cx="2304859" cy="109564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all’interno di quest’article vi sono delle…"/>
          <p:cNvSpPr txBox="1"/>
          <p:nvPr/>
        </p:nvSpPr>
        <p:spPr>
          <a:xfrm>
            <a:off x="4080849" y="1728043"/>
            <a:ext cx="4030302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all’interno di quest’article vi sono delle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SECTIONS. Ognuna con un proprio ID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(es CINA)</a:t>
            </a:r>
          </a:p>
        </p:txBody>
      </p:sp>
      <p:pic>
        <p:nvPicPr>
          <p:cNvPr id="180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6725" y="2599532"/>
            <a:ext cx="5920950" cy="1850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92" y="4385790"/>
            <a:ext cx="2673899" cy="121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654" y="5583235"/>
            <a:ext cx="2510230" cy="911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30077" y="4667448"/>
            <a:ext cx="1816827" cy="1095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32589" y="4455052"/>
            <a:ext cx="3762343" cy="230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magine" descr="Immagin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80618" y="4467091"/>
            <a:ext cx="2249431" cy="227982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ttangolo"/>
          <p:cNvSpPr/>
          <p:nvPr/>
        </p:nvSpPr>
        <p:spPr>
          <a:xfrm>
            <a:off x="108341" y="65004"/>
            <a:ext cx="3840585" cy="19969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7" name="La section assume una width: 90%;…"/>
          <p:cNvSpPr txBox="1"/>
          <p:nvPr/>
        </p:nvSpPr>
        <p:spPr>
          <a:xfrm>
            <a:off x="149452" y="90465"/>
            <a:ext cx="3763862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section assume una width: 90%;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nel caso della media query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Footer</a:t>
            </a:r>
          </a:p>
        </p:txBody>
      </p:sp>
      <p:pic>
        <p:nvPicPr>
          <p:cNvPr id="19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96" y="922029"/>
            <a:ext cx="3943418" cy="2166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822"/>
            <a:ext cx="12192001" cy="56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4332" y="726813"/>
            <a:ext cx="2786781" cy="1836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3552" y="1038089"/>
            <a:ext cx="2364714" cy="152740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link nel footer"/>
          <p:cNvSpPr txBox="1"/>
          <p:nvPr/>
        </p:nvSpPr>
        <p:spPr>
          <a:xfrm>
            <a:off x="7131442" y="716437"/>
            <a:ext cx="146379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link nel footer</a:t>
            </a:r>
          </a:p>
        </p:txBody>
      </p:sp>
      <p:pic>
        <p:nvPicPr>
          <p:cNvPr id="202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20705" y="943290"/>
            <a:ext cx="2034399" cy="70506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’utilizzo dell’attributo filter, è…"/>
          <p:cNvSpPr/>
          <p:nvPr/>
        </p:nvSpPr>
        <p:spPr>
          <a:xfrm>
            <a:off x="9727055" y="1640957"/>
            <a:ext cx="2021699" cy="355580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l’utilizzo dell’attributo filter, è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dovuto al fatto che l’immagine avente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classe footerHome è in realtà nera. dunque usando invert(1) lo portiamo a bianco.</a:t>
            </a:r>
          </a:p>
        </p:txBody>
      </p:sp>
      <p:grpSp>
        <p:nvGrpSpPr>
          <p:cNvPr id="206" name="Gruppo"/>
          <p:cNvGrpSpPr/>
          <p:nvPr/>
        </p:nvGrpSpPr>
        <p:grpSpPr>
          <a:xfrm>
            <a:off x="4175436" y="3713509"/>
            <a:ext cx="5407668" cy="1270001"/>
            <a:chOff x="0" y="0"/>
            <a:chExt cx="5407667" cy="1270000"/>
          </a:xfrm>
        </p:grpSpPr>
        <p:sp>
          <p:nvSpPr>
            <p:cNvPr id="204" name="@media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@media</a:t>
              </a:r>
            </a:p>
          </p:txBody>
        </p:sp>
        <p:sp>
          <p:nvSpPr>
            <p:cNvPr id="205" name="Linea"/>
            <p:cNvSpPr/>
            <p:nvPr/>
          </p:nvSpPr>
          <p:spPr>
            <a:xfrm>
              <a:off x="908518" y="174005"/>
              <a:ext cx="4499150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07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75436" y="2777510"/>
            <a:ext cx="2000691" cy="721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rcRect l="0" t="0" r="0" b="42540"/>
          <a:stretch>
            <a:fillRect/>
          </a:stretch>
        </p:blipFill>
        <p:spPr>
          <a:xfrm>
            <a:off x="4105206" y="4170893"/>
            <a:ext cx="2865032" cy="1795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rcRect l="0" t="60733" r="0" b="0"/>
          <a:stretch>
            <a:fillRect/>
          </a:stretch>
        </p:blipFill>
        <p:spPr>
          <a:xfrm>
            <a:off x="7037376" y="4170904"/>
            <a:ext cx="2616280" cy="1120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